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71" r:id="rId3"/>
    <p:sldId id="258" r:id="rId4"/>
    <p:sldId id="277" r:id="rId5"/>
    <p:sldId id="276" r:id="rId6"/>
    <p:sldId id="275" r:id="rId7"/>
    <p:sldId id="274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7B2A9-99CE-43C4-ACAD-6B73CB83113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A50013F-347C-449F-B178-3202FEAFA177}">
      <dgm:prSet phldrT="[Tekst]"/>
      <dgm:spPr/>
      <dgm:t>
        <a:bodyPr/>
        <a:lstStyle/>
        <a:p>
          <a:r>
            <a:rPr lang="hr-HR" dirty="0"/>
            <a:t>Objasni prikazanu građu srca. Koja skupina kralježnjaka ima takvo srce?</a:t>
          </a:r>
        </a:p>
      </dgm:t>
    </dgm:pt>
    <dgm:pt modelId="{A4E76B76-8485-4D83-B429-3EF5CCE984D2}" type="parTrans" cxnId="{8CD2D783-A3BA-499A-B3E2-610EDA0EF8DB}">
      <dgm:prSet/>
      <dgm:spPr/>
      <dgm:t>
        <a:bodyPr/>
        <a:lstStyle/>
        <a:p>
          <a:endParaRPr lang="hr-HR"/>
        </a:p>
      </dgm:t>
    </dgm:pt>
    <dgm:pt modelId="{30FC7845-E18D-4131-9F08-10BD8A31A5F1}" type="sibTrans" cxnId="{8CD2D783-A3BA-499A-B3E2-610EDA0EF8DB}">
      <dgm:prSet/>
      <dgm:spPr/>
      <dgm:t>
        <a:bodyPr/>
        <a:lstStyle/>
        <a:p>
          <a:endParaRPr lang="hr-HR"/>
        </a:p>
      </dgm:t>
    </dgm:pt>
    <dgm:pt modelId="{BB1E519D-3B4A-4E33-B68E-F980E1FDD9E5}">
      <dgm:prSet phldrT="[Tekst]"/>
      <dgm:spPr/>
      <dgm:t>
        <a:bodyPr/>
        <a:lstStyle/>
        <a:p>
          <a:r>
            <a:rPr lang="hr-HR" dirty="0"/>
            <a:t>Koja je važnost krvnih žila u optoku krvi kolutićavaca?</a:t>
          </a:r>
        </a:p>
      </dgm:t>
    </dgm:pt>
    <dgm:pt modelId="{AA233E42-41E3-4BAC-B89D-041B42857EA9}" type="parTrans" cxnId="{2E92CB64-CB32-4302-B9D0-B8AE07DB5518}">
      <dgm:prSet/>
      <dgm:spPr/>
      <dgm:t>
        <a:bodyPr/>
        <a:lstStyle/>
        <a:p>
          <a:endParaRPr lang="hr-HR"/>
        </a:p>
      </dgm:t>
    </dgm:pt>
    <dgm:pt modelId="{C0199B87-0FA9-4BC1-8041-FDE91A77AAAB}" type="sibTrans" cxnId="{2E92CB64-CB32-4302-B9D0-B8AE07DB5518}">
      <dgm:prSet/>
      <dgm:spPr/>
      <dgm:t>
        <a:bodyPr/>
        <a:lstStyle/>
        <a:p>
          <a:endParaRPr lang="hr-HR"/>
        </a:p>
      </dgm:t>
    </dgm:pt>
    <dgm:pt modelId="{AC5B055C-1AB4-4779-9E7B-E1F1B4E8222B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15DC6D3C-0B2E-488E-A6FD-80964EF84F32}" type="parTrans" cxnId="{6F1A2682-464B-49BB-8E7C-995770D52E6A}">
      <dgm:prSet/>
      <dgm:spPr/>
      <dgm:t>
        <a:bodyPr/>
        <a:lstStyle/>
        <a:p>
          <a:endParaRPr lang="hr-HR"/>
        </a:p>
      </dgm:t>
    </dgm:pt>
    <dgm:pt modelId="{F5D58DAB-20DD-4A3B-98C0-8F52C7EE6F85}" type="sibTrans" cxnId="{6F1A2682-464B-49BB-8E7C-995770D52E6A}">
      <dgm:prSet/>
      <dgm:spPr/>
      <dgm:t>
        <a:bodyPr/>
        <a:lstStyle/>
        <a:p>
          <a:endParaRPr lang="hr-HR"/>
        </a:p>
      </dgm:t>
    </dgm:pt>
    <dgm:pt modelId="{E77724E5-380F-4510-908D-618A993D5324}">
      <dgm:prSet phldrT="[Tekst]"/>
      <dgm:spPr/>
      <dgm:t>
        <a:bodyPr/>
        <a:lstStyle/>
        <a:p>
          <a:r>
            <a:rPr lang="hr-HR" dirty="0"/>
            <a:t>Zašto spužve nemaju potrebu za složenim prijenosom tvari?</a:t>
          </a:r>
        </a:p>
      </dgm:t>
    </dgm:pt>
    <dgm:pt modelId="{D89EEC47-0097-42B9-9D58-0E0659FDC317}" type="parTrans" cxnId="{EAE0C09D-26E9-4EEB-A876-CE926E5A0F07}">
      <dgm:prSet/>
      <dgm:spPr/>
      <dgm:t>
        <a:bodyPr/>
        <a:lstStyle/>
        <a:p>
          <a:endParaRPr lang="hr-HR"/>
        </a:p>
      </dgm:t>
    </dgm:pt>
    <dgm:pt modelId="{7F230E3B-1D10-4C72-AF34-70E032044B17}" type="sibTrans" cxnId="{EAE0C09D-26E9-4EEB-A876-CE926E5A0F07}">
      <dgm:prSet/>
      <dgm:spPr/>
      <dgm:t>
        <a:bodyPr/>
        <a:lstStyle/>
        <a:p>
          <a:endParaRPr lang="hr-HR"/>
        </a:p>
      </dgm:t>
    </dgm:pt>
    <dgm:pt modelId="{F243F939-37AE-4E02-A6FF-45489E26D613}">
      <dgm:prSet phldrT="[Teks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236F17AF-7474-48D6-A345-223714F4E3BE}" type="parTrans" cxnId="{010528DB-C315-4C40-89B4-86DA56155D58}">
      <dgm:prSet/>
      <dgm:spPr/>
      <dgm:t>
        <a:bodyPr/>
        <a:lstStyle/>
        <a:p>
          <a:endParaRPr lang="hr-HR"/>
        </a:p>
      </dgm:t>
    </dgm:pt>
    <dgm:pt modelId="{05716F63-514F-4086-A06F-A89CFAEFF283}" type="sibTrans" cxnId="{010528DB-C315-4C40-89B4-86DA56155D58}">
      <dgm:prSet/>
      <dgm:spPr/>
      <dgm:t>
        <a:bodyPr/>
        <a:lstStyle/>
        <a:p>
          <a:endParaRPr lang="hr-HR"/>
        </a:p>
      </dgm:t>
    </dgm:pt>
    <dgm:pt modelId="{190A1B08-0DC0-431B-B4AA-0D841F32ECF1}">
      <dgm:prSet phldrT="[Teks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D5213A97-9402-4219-ADD5-EE90768E9A4E}" type="sibTrans" cxnId="{2E7FB702-70EF-4E13-ADAD-2C9C8B6B6111}">
      <dgm:prSet/>
      <dgm:spPr/>
      <dgm:t>
        <a:bodyPr/>
        <a:lstStyle/>
        <a:p>
          <a:endParaRPr lang="hr-HR"/>
        </a:p>
      </dgm:t>
    </dgm:pt>
    <dgm:pt modelId="{CA1E8ACC-CD04-431C-B43D-266628BE3A42}" type="parTrans" cxnId="{2E7FB702-70EF-4E13-ADAD-2C9C8B6B6111}">
      <dgm:prSet/>
      <dgm:spPr/>
      <dgm:t>
        <a:bodyPr/>
        <a:lstStyle/>
        <a:p>
          <a:endParaRPr lang="hr-HR"/>
        </a:p>
      </dgm:t>
    </dgm:pt>
    <dgm:pt modelId="{9409ED8B-EC67-41E9-9498-A8F779AAD294}" type="pres">
      <dgm:prSet presAssocID="{CD07B2A9-99CE-43C4-ACAD-6B73CB83113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8D07540-1AFB-4E79-9893-1890FCF8FE1D}" type="pres">
      <dgm:prSet presAssocID="{AA50013F-347C-449F-B178-3202FEAFA177}" presName="parentText1" presStyleLbl="node1" presStyleIdx="0" presStyleCnt="3" custScaleY="115878" custLinFactNeighborY="-1736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80BA63-37D3-4C9F-9E0A-52BFC5B97F48}" type="pres">
      <dgm:prSet presAssocID="{AA50013F-347C-449F-B178-3202FEAFA177}" presName="childText1" presStyleLbl="solidAlignAcc1" presStyleIdx="0" presStyleCnt="3" custScaleX="89337" custScaleY="117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B81DEC-9B79-4957-8933-6843FB27A59F}" type="pres">
      <dgm:prSet presAssocID="{BB1E519D-3B4A-4E33-B68E-F980E1FDD9E5}" presName="parentText2" presStyleLbl="node1" presStyleIdx="1" presStyleCnt="3" custLinFactNeighborX="132" custLinFactNeighborY="-6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D79BFB-F9CB-4BC3-855A-932888234BDF}" type="pres">
      <dgm:prSet presAssocID="{BB1E519D-3B4A-4E33-B68E-F980E1FDD9E5}" presName="childText2" presStyleLbl="solidAlignAcc1" presStyleIdx="1" presStyleCnt="3" custScaleX="83527" custScaleY="122722" custLinFactNeighborX="1333" custLinFactNeighborY="83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5F66E6-350A-4548-B808-439CA4146AD2}" type="pres">
      <dgm:prSet presAssocID="{E77724E5-380F-4510-908D-618A993D5324}" presName="parentText3" presStyleLbl="node1" presStyleIdx="2" presStyleCnt="3" custLinFactNeighborX="548" custLinFactNeighborY="1434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D216DE-5229-4219-81A5-23F4EE1A8A7D}" type="pres">
      <dgm:prSet presAssocID="{E77724E5-380F-4510-908D-618A993D5324}" presName="childText3" presStyleLbl="solidAlignAcc1" presStyleIdx="2" presStyleCnt="3" custScaleX="77580" custScaleY="108938" custLinFactNeighborX="-1025" custLinFactNeighborY="8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43D889-7D87-494A-895A-2B9B0AF87613}" type="presOf" srcId="{190A1B08-0DC0-431B-B4AA-0D841F32ECF1}" destId="{A580BA63-37D3-4C9F-9E0A-52BFC5B97F48}" srcOrd="0" destOrd="0" presId="urn:microsoft.com/office/officeart/2009/3/layout/IncreasingArrowsProcess"/>
    <dgm:cxn modelId="{6F1A2682-464B-49BB-8E7C-995770D52E6A}" srcId="{BB1E519D-3B4A-4E33-B68E-F980E1FDD9E5}" destId="{AC5B055C-1AB4-4779-9E7B-E1F1B4E8222B}" srcOrd="0" destOrd="0" parTransId="{15DC6D3C-0B2E-488E-A6FD-80964EF84F32}" sibTransId="{F5D58DAB-20DD-4A3B-98C0-8F52C7EE6F85}"/>
    <dgm:cxn modelId="{EAE0C09D-26E9-4EEB-A876-CE926E5A0F07}" srcId="{CD07B2A9-99CE-43C4-ACAD-6B73CB83113A}" destId="{E77724E5-380F-4510-908D-618A993D5324}" srcOrd="2" destOrd="0" parTransId="{D89EEC47-0097-42B9-9D58-0E0659FDC317}" sibTransId="{7F230E3B-1D10-4C72-AF34-70E032044B17}"/>
    <dgm:cxn modelId="{00ABEB5E-E534-492C-948A-C83F545165B9}" type="presOf" srcId="{F243F939-37AE-4E02-A6FF-45489E26D613}" destId="{E0D216DE-5229-4219-81A5-23F4EE1A8A7D}" srcOrd="0" destOrd="0" presId="urn:microsoft.com/office/officeart/2009/3/layout/IncreasingArrowsProcess"/>
    <dgm:cxn modelId="{D3994FAA-C8EB-4477-9E47-B4AF5F955EC9}" type="presOf" srcId="{E77724E5-380F-4510-908D-618A993D5324}" destId="{B95F66E6-350A-4548-B808-439CA4146AD2}" srcOrd="0" destOrd="0" presId="urn:microsoft.com/office/officeart/2009/3/layout/IncreasingArrowsProcess"/>
    <dgm:cxn modelId="{BBEFFFCD-3AF4-44FF-9D8D-38E569364B13}" type="presOf" srcId="{AA50013F-347C-449F-B178-3202FEAFA177}" destId="{C8D07540-1AFB-4E79-9893-1890FCF8FE1D}" srcOrd="0" destOrd="0" presId="urn:microsoft.com/office/officeart/2009/3/layout/IncreasingArrowsProcess"/>
    <dgm:cxn modelId="{7D337A9C-B48E-493A-9164-E6DFA0B73727}" type="presOf" srcId="{AC5B055C-1AB4-4779-9E7B-E1F1B4E8222B}" destId="{56D79BFB-F9CB-4BC3-855A-932888234BDF}" srcOrd="0" destOrd="0" presId="urn:microsoft.com/office/officeart/2009/3/layout/IncreasingArrowsProcess"/>
    <dgm:cxn modelId="{010528DB-C315-4C40-89B4-86DA56155D58}" srcId="{E77724E5-380F-4510-908D-618A993D5324}" destId="{F243F939-37AE-4E02-A6FF-45489E26D613}" srcOrd="0" destOrd="0" parTransId="{236F17AF-7474-48D6-A345-223714F4E3BE}" sibTransId="{05716F63-514F-4086-A06F-A89CFAEFF283}"/>
    <dgm:cxn modelId="{8CD2D783-A3BA-499A-B3E2-610EDA0EF8DB}" srcId="{CD07B2A9-99CE-43C4-ACAD-6B73CB83113A}" destId="{AA50013F-347C-449F-B178-3202FEAFA177}" srcOrd="0" destOrd="0" parTransId="{A4E76B76-8485-4D83-B429-3EF5CCE984D2}" sibTransId="{30FC7845-E18D-4131-9F08-10BD8A31A5F1}"/>
    <dgm:cxn modelId="{1C273CAE-F56A-4B99-8730-A5FA4089C01B}" type="presOf" srcId="{BB1E519D-3B4A-4E33-B68E-F980E1FDD9E5}" destId="{CDB81DEC-9B79-4957-8933-6843FB27A59F}" srcOrd="0" destOrd="0" presId="urn:microsoft.com/office/officeart/2009/3/layout/IncreasingArrowsProcess"/>
    <dgm:cxn modelId="{27A47F45-5A81-4C7E-A734-FADF5F15C38D}" type="presOf" srcId="{CD07B2A9-99CE-43C4-ACAD-6B73CB83113A}" destId="{9409ED8B-EC67-41E9-9498-A8F779AAD294}" srcOrd="0" destOrd="0" presId="urn:microsoft.com/office/officeart/2009/3/layout/IncreasingArrowsProcess"/>
    <dgm:cxn modelId="{2E7FB702-70EF-4E13-ADAD-2C9C8B6B6111}" srcId="{AA50013F-347C-449F-B178-3202FEAFA177}" destId="{190A1B08-0DC0-431B-B4AA-0D841F32ECF1}" srcOrd="0" destOrd="0" parTransId="{CA1E8ACC-CD04-431C-B43D-266628BE3A42}" sibTransId="{D5213A97-9402-4219-ADD5-EE90768E9A4E}"/>
    <dgm:cxn modelId="{2E92CB64-CB32-4302-B9D0-B8AE07DB5518}" srcId="{CD07B2A9-99CE-43C4-ACAD-6B73CB83113A}" destId="{BB1E519D-3B4A-4E33-B68E-F980E1FDD9E5}" srcOrd="1" destOrd="0" parTransId="{AA233E42-41E3-4BAC-B89D-041B42857EA9}" sibTransId="{C0199B87-0FA9-4BC1-8041-FDE91A77AAAB}"/>
    <dgm:cxn modelId="{6D806E20-C244-4F9E-81FC-CC2025B4ABB7}" type="presParOf" srcId="{9409ED8B-EC67-41E9-9498-A8F779AAD294}" destId="{C8D07540-1AFB-4E79-9893-1890FCF8FE1D}" srcOrd="0" destOrd="0" presId="urn:microsoft.com/office/officeart/2009/3/layout/IncreasingArrowsProcess"/>
    <dgm:cxn modelId="{E6893530-8409-4BBA-ABEF-AA0B010CFB04}" type="presParOf" srcId="{9409ED8B-EC67-41E9-9498-A8F779AAD294}" destId="{A580BA63-37D3-4C9F-9E0A-52BFC5B97F48}" srcOrd="1" destOrd="0" presId="urn:microsoft.com/office/officeart/2009/3/layout/IncreasingArrowsProcess"/>
    <dgm:cxn modelId="{FFD960E6-AC5F-4F24-AFBD-4EB4C2B973F8}" type="presParOf" srcId="{9409ED8B-EC67-41E9-9498-A8F779AAD294}" destId="{CDB81DEC-9B79-4957-8933-6843FB27A59F}" srcOrd="2" destOrd="0" presId="urn:microsoft.com/office/officeart/2009/3/layout/IncreasingArrowsProcess"/>
    <dgm:cxn modelId="{31F10A38-BA05-4A42-914A-7D61FE431B7E}" type="presParOf" srcId="{9409ED8B-EC67-41E9-9498-A8F779AAD294}" destId="{56D79BFB-F9CB-4BC3-855A-932888234BDF}" srcOrd="3" destOrd="0" presId="urn:microsoft.com/office/officeart/2009/3/layout/IncreasingArrowsProcess"/>
    <dgm:cxn modelId="{6F3CD6C0-3FB3-497D-8DCA-AA46C6578648}" type="presParOf" srcId="{9409ED8B-EC67-41E9-9498-A8F779AAD294}" destId="{B95F66E6-350A-4548-B808-439CA4146AD2}" srcOrd="4" destOrd="0" presId="urn:microsoft.com/office/officeart/2009/3/layout/IncreasingArrowsProcess"/>
    <dgm:cxn modelId="{ACBB408D-F0A2-4809-9B44-FC11E21D392C}" type="presParOf" srcId="{9409ED8B-EC67-41E9-9498-A8F779AAD294}" destId="{E0D216DE-5229-4219-81A5-23F4EE1A8A7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07540-1AFB-4E79-9893-1890FCF8FE1D}">
      <dsp:nvSpPr>
        <dsp:cNvPr id="0" name=""/>
        <dsp:cNvSpPr/>
      </dsp:nvSpPr>
      <dsp:spPr>
        <a:xfrm>
          <a:off x="0" y="7299"/>
          <a:ext cx="8273143" cy="13961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91275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Objasni prikazanu građu srca. Koja skupina kralježnjaka ima takvo srce?</a:t>
          </a:r>
        </a:p>
      </dsp:txBody>
      <dsp:txXfrm>
        <a:off x="0" y="356348"/>
        <a:ext cx="7924094" cy="698098"/>
      </dsp:txXfrm>
    </dsp:sp>
    <dsp:sp modelId="{A580BA63-37D3-4C9F-9E0A-52BFC5B97F48}">
      <dsp:nvSpPr>
        <dsp:cNvPr id="0" name=""/>
        <dsp:cNvSpPr/>
      </dsp:nvSpPr>
      <dsp:spPr>
        <a:xfrm>
          <a:off x="135853" y="1036919"/>
          <a:ext cx="2276421" cy="272983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/>
        </a:p>
      </dsp:txBody>
      <dsp:txXfrm>
        <a:off x="135853" y="1036919"/>
        <a:ext cx="2276421" cy="2729835"/>
      </dsp:txXfrm>
    </dsp:sp>
    <dsp:sp modelId="{CDB81DEC-9B79-4957-8933-6843FB27A59F}">
      <dsp:nvSpPr>
        <dsp:cNvPr id="0" name=""/>
        <dsp:cNvSpPr/>
      </dsp:nvSpPr>
      <dsp:spPr>
        <a:xfrm>
          <a:off x="2548128" y="705389"/>
          <a:ext cx="5725014" cy="12048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91275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Koja je važnost krvnih žila u optoku krvi kolutićavaca?</a:t>
          </a:r>
        </a:p>
      </dsp:txBody>
      <dsp:txXfrm>
        <a:off x="2548128" y="1006610"/>
        <a:ext cx="5423793" cy="602442"/>
      </dsp:txXfrm>
    </dsp:sp>
    <dsp:sp modelId="{56D79BFB-F9CB-4BC3-855A-932888234BDF}">
      <dsp:nvSpPr>
        <dsp:cNvPr id="0" name=""/>
        <dsp:cNvSpPr/>
      </dsp:nvSpPr>
      <dsp:spPr>
        <a:xfrm>
          <a:off x="2791971" y="1571892"/>
          <a:ext cx="2128374" cy="284844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/>
        </a:p>
      </dsp:txBody>
      <dsp:txXfrm>
        <a:off x="2791971" y="1571892"/>
        <a:ext cx="2128374" cy="2848441"/>
      </dsp:txXfrm>
    </dsp:sp>
    <dsp:sp modelId="{B95F66E6-350A-4548-B808-439CA4146AD2}">
      <dsp:nvSpPr>
        <dsp:cNvPr id="0" name=""/>
        <dsp:cNvSpPr/>
      </dsp:nvSpPr>
      <dsp:spPr>
        <a:xfrm>
          <a:off x="5096256" y="1288256"/>
          <a:ext cx="3176886" cy="12048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91275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Zašto spužve nemaju potrebu za složenim prijenosom tvari?</a:t>
          </a:r>
        </a:p>
      </dsp:txBody>
      <dsp:txXfrm>
        <a:off x="5096256" y="1589477"/>
        <a:ext cx="2875665" cy="602442"/>
      </dsp:txXfrm>
    </dsp:sp>
    <dsp:sp modelId="{E0D216DE-5229-4219-81A5-23F4EE1A8A7D}">
      <dsp:nvSpPr>
        <dsp:cNvPr id="0" name=""/>
        <dsp:cNvSpPr/>
      </dsp:nvSpPr>
      <dsp:spPr>
        <a:xfrm>
          <a:off x="5355782" y="2141449"/>
          <a:ext cx="1976837" cy="249150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/>
        </a:p>
      </dsp:txBody>
      <dsp:txXfrm>
        <a:off x="5355782" y="2141449"/>
        <a:ext cx="1976837" cy="249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0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7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2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8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5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7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6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9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1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5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50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7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5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5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7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0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2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3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9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09257"/>
            <a:ext cx="6858000" cy="2360023"/>
          </a:xfrm>
        </p:spPr>
        <p:txBody>
          <a:bodyPr>
            <a:normAutofit/>
          </a:bodyPr>
          <a:lstStyle/>
          <a:p>
            <a:pPr lvl="0"/>
            <a:r>
              <a:rPr lang="hr-HR" sz="1600" dirty="0">
                <a:solidFill>
                  <a:prstClr val="black"/>
                </a:solidFill>
                <a:hlinkClick r:id="rId3" action="ppaction://hlinksldjump"/>
              </a:rPr>
              <a:t>1.Prijenos tvari u tijelu kralježnjaka</a:t>
            </a:r>
            <a:endParaRPr lang="hr-HR" sz="1600" dirty="0">
              <a:solidFill>
                <a:prstClr val="black"/>
              </a:solidFill>
            </a:endParaRPr>
          </a:p>
          <a:p>
            <a:pPr lvl="0"/>
            <a:r>
              <a:rPr lang="hr-HR" sz="1600" dirty="0">
                <a:solidFill>
                  <a:prstClr val="black"/>
                </a:solidFill>
                <a:hlinkClick r:id="rId4" action="ppaction://hlinksldjump"/>
              </a:rPr>
              <a:t>2. Prijenos tvari u tijelu beskralježnjaka</a:t>
            </a:r>
            <a:endParaRPr lang="hr-HR" sz="1600" dirty="0">
              <a:solidFill>
                <a:prstClr val="black"/>
              </a:solidFill>
            </a:endParaRPr>
          </a:p>
          <a:p>
            <a:pPr lvl="0"/>
            <a:r>
              <a:rPr lang="hr-HR" sz="1600" dirty="0">
                <a:solidFill>
                  <a:prstClr val="black"/>
                </a:solidFill>
                <a:hlinkClick r:id="rId5" action="ppaction://hlinksldjump"/>
              </a:rPr>
              <a:t>3. Prijenos tvari u </a:t>
            </a:r>
            <a:r>
              <a:rPr lang="hr-HR" sz="1600" dirty="0" err="1">
                <a:solidFill>
                  <a:prstClr val="black"/>
                </a:solidFill>
                <a:hlinkClick r:id="rId5" action="ppaction://hlinksldjump"/>
              </a:rPr>
              <a:t>heterotrofnih</a:t>
            </a:r>
            <a:r>
              <a:rPr lang="hr-HR" sz="1600" dirty="0">
                <a:solidFill>
                  <a:prstClr val="black"/>
                </a:solidFill>
                <a:hlinkClick r:id="rId5" action="ppaction://hlinksldjump"/>
              </a:rPr>
              <a:t> </a:t>
            </a:r>
            <a:r>
              <a:rPr lang="hr-HR" sz="1600" dirty="0" err="1">
                <a:solidFill>
                  <a:prstClr val="black"/>
                </a:solidFill>
                <a:hlinkClick r:id="rId5" action="ppaction://hlinksldjump"/>
              </a:rPr>
              <a:t>protoktista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1510937" y="1463041"/>
            <a:ext cx="6122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prstClr val="black"/>
                </a:solidFill>
                <a:latin typeface="Calibri Light" panose="020F0302020204030204"/>
              </a:rPr>
              <a:t>Prijenos tvari kroz organizam</a:t>
            </a:r>
            <a:r>
              <a:rPr lang="hr-HR" sz="40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hr-HR" sz="40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hr-HR" sz="4000" dirty="0">
                <a:solidFill>
                  <a:prstClr val="black"/>
                </a:solidFill>
                <a:latin typeface="Calibri Light" panose="020F0302020204030204"/>
              </a:rPr>
              <a:t>Prijenos tvari kroz tijelo životinja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41E2CB-FE28-4E1E-864C-C0D8E6CF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32" y="961209"/>
            <a:ext cx="7012768" cy="4923514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5622262" y="5022949"/>
            <a:ext cx="28598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Tahoma" panose="020B0604030504040204" pitchFamily="34" charset="0"/>
              </a:rPr>
              <a:t>Krv nije voda.</a:t>
            </a:r>
          </a:p>
          <a:p>
            <a:r>
              <a:rPr lang="hr-HR" sz="1200" i="1" dirty="0">
                <a:solidFill>
                  <a:schemeClr val="bg1"/>
                </a:solidFill>
                <a:latin typeface="Tahoma" panose="020B0604030504040204" pitchFamily="34" charset="0"/>
              </a:rPr>
              <a:t>                 </a:t>
            </a:r>
            <a:r>
              <a:rPr lang="hr-HR" sz="1200" i="1" dirty="0" smtClean="0">
                <a:solidFill>
                  <a:schemeClr val="bg1"/>
                </a:solidFill>
                <a:latin typeface="Tahoma" panose="020B0604030504040204" pitchFamily="34" charset="0"/>
              </a:rPr>
              <a:t>hrvatska </a:t>
            </a:r>
            <a:r>
              <a:rPr lang="hr-HR" sz="1200" i="1" dirty="0">
                <a:solidFill>
                  <a:schemeClr val="bg1"/>
                </a:solidFill>
                <a:latin typeface="Tahoma" panose="020B0604030504040204" pitchFamily="34" charset="0"/>
              </a:rPr>
              <a:t>narodna</a:t>
            </a:r>
          </a:p>
          <a:p>
            <a:r>
              <a:rPr lang="hr-HR" dirty="0">
                <a:solidFill>
                  <a:schemeClr val="bg1"/>
                </a:solidFill>
                <a:latin typeface="Tahoma" panose="020B0604030504040204" pitchFamily="34" charset="0"/>
              </a:rPr>
              <a:t>               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96091" y="714103"/>
            <a:ext cx="474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PRIJENOS TVARI U TIJELU KRALJEŽNJAKA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264224"/>
              </p:ext>
            </p:extLst>
          </p:nvPr>
        </p:nvGraphicFramePr>
        <p:xfrm>
          <a:off x="706705" y="3021876"/>
          <a:ext cx="8186058" cy="236002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6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0261"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VODOZEMCI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GMAZOVI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PTICE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SISAVCI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443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temperatura</a:t>
                      </a:r>
                    </a:p>
                    <a:p>
                      <a:pPr algn="ctr"/>
                      <a:r>
                        <a:rPr lang="hr-HR" sz="1600" dirty="0"/>
                        <a:t>tijela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ovisi</a:t>
                      </a:r>
                      <a:r>
                        <a:rPr lang="hr-HR" sz="1600" dirty="0"/>
                        <a:t> o</a:t>
                      </a:r>
                      <a:r>
                        <a:rPr lang="hr-HR" sz="1600" baseline="0" dirty="0"/>
                        <a:t> </a:t>
                      </a:r>
                      <a:r>
                        <a:rPr lang="hr-HR" sz="1600" baseline="0" dirty="0" smtClean="0"/>
                        <a:t>temperaturi </a:t>
                      </a:r>
                      <a:r>
                        <a:rPr lang="hr-HR" sz="1600" baseline="0" dirty="0"/>
                        <a:t>okoliša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ovisi</a:t>
                      </a:r>
                      <a:r>
                        <a:rPr kumimoji="0" lang="hr-H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o </a:t>
                      </a: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temperaturi </a:t>
                      </a:r>
                      <a:r>
                        <a:rPr kumimoji="0" lang="hr-H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okoliša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ovisi </a:t>
                      </a:r>
                      <a:r>
                        <a:rPr kumimoji="0" lang="hr-H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 </a:t>
                      </a:r>
                      <a:r>
                        <a:rPr kumimoji="0" lang="hr-H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temperaturi </a:t>
                      </a:r>
                      <a:r>
                        <a:rPr kumimoji="0" lang="hr-H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okoliša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stalna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stalna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443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građa</a:t>
                      </a:r>
                      <a:r>
                        <a:rPr lang="hr-HR" sz="1600" dirty="0"/>
                        <a:t> srca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dvodijelno</a:t>
                      </a:r>
                      <a:endParaRPr lang="hr-HR" sz="1600" dirty="0"/>
                    </a:p>
                    <a:p>
                      <a:pPr algn="ctr"/>
                      <a:r>
                        <a:rPr lang="hr-HR" sz="1600" dirty="0"/>
                        <a:t>(1 </a:t>
                      </a:r>
                      <a:r>
                        <a:rPr lang="hr-HR" sz="1600" dirty="0" smtClean="0"/>
                        <a:t>pretklijetka +</a:t>
                      </a:r>
                      <a:r>
                        <a:rPr lang="hr-HR" sz="1600" baseline="0" dirty="0" smtClean="0"/>
                        <a:t> </a:t>
                      </a:r>
                      <a:r>
                        <a:rPr lang="hr-HR" sz="1600" baseline="0" dirty="0"/>
                        <a:t>1 klijetka)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trodijelno </a:t>
                      </a:r>
                      <a:r>
                        <a:rPr lang="hr-HR" sz="1600" dirty="0"/>
                        <a:t>(2 pretklijetke + 1 klijetka)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trodijelno</a:t>
                      </a:r>
                      <a:endParaRPr lang="hr-HR" sz="1600" dirty="0"/>
                    </a:p>
                    <a:p>
                      <a:pPr algn="ctr"/>
                      <a:r>
                        <a:rPr lang="hr-HR" sz="1600" dirty="0" smtClean="0"/>
                        <a:t>krokodili -</a:t>
                      </a:r>
                      <a:endParaRPr lang="hr-HR" sz="1600" dirty="0"/>
                    </a:p>
                    <a:p>
                      <a:pPr algn="ctr"/>
                      <a:r>
                        <a:rPr lang="hr-HR" sz="1400" dirty="0"/>
                        <a:t>četverodijelno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četverodijelno (</a:t>
                      </a:r>
                      <a:r>
                        <a:rPr kumimoji="0" lang="hr-HR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2PK + 2K</a:t>
                      </a:r>
                      <a:r>
                        <a:rPr kumimoji="0" lang="hr-H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četverodijelno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888274" y="1179148"/>
            <a:ext cx="677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svi predstavnici imaju </a:t>
            </a:r>
            <a:r>
              <a:rPr lang="hr-HR" b="1" dirty="0"/>
              <a:t>zatvoreni </a:t>
            </a:r>
            <a:r>
              <a:rPr lang="hr-HR" dirty="0"/>
              <a:t>krvožilni sustav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309378" y="2336724"/>
            <a:ext cx="569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Čitajući tekst u udžbeniku, </a:t>
            </a:r>
            <a:r>
              <a:rPr lang="hr-HR" b="1" dirty="0"/>
              <a:t>popuni</a:t>
            </a:r>
            <a:r>
              <a:rPr lang="hr-HR" dirty="0"/>
              <a:t> tablicu.</a:t>
            </a:r>
          </a:p>
        </p:txBody>
      </p:sp>
      <p:pic>
        <p:nvPicPr>
          <p:cNvPr id="11" name="Picture 3" descr="F:\Smiley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0" y="2155049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2056707" y="3483641"/>
            <a:ext cx="6801396" cy="18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FA53464-A5C0-4651-9CED-777DDA5E5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415" y="3495442"/>
            <a:ext cx="1419498" cy="1974302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4180054-2CDA-49F3-A837-B945B188F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772" y="3483641"/>
            <a:ext cx="1488094" cy="192156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39F6C6F-A064-438A-B7ED-A0708D10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541" y="3519306"/>
            <a:ext cx="1703547" cy="19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1886" y="592183"/>
            <a:ext cx="598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PRIJENOS TVARI U TIJELU BESKRALJEŽNJAKA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5FDB0-28BD-47C1-BE59-C48A2346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155" y="4088457"/>
            <a:ext cx="1541338" cy="229117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BD1D4AE-9D9F-45AB-B5B4-52BEC23CF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55" y="3076380"/>
            <a:ext cx="4303303" cy="169986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083444" y="1304543"/>
            <a:ext cx="168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KRVOTOK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150141" y="1788369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OTVORENI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006297" y="1853426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ZATVORENI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008913" y="2174248"/>
            <a:ext cx="165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kolutićavci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glavonošci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764197" y="2823723"/>
            <a:ext cx="306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krv je crvene boje od bjelančevine </a:t>
            </a:r>
            <a:r>
              <a:rPr lang="hr-HR" b="1" dirty="0"/>
              <a:t>hemoglobina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719924" y="3477510"/>
            <a:ext cx="329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zadebljane </a:t>
            </a:r>
            <a:r>
              <a:rPr lang="hr-HR" dirty="0" err="1"/>
              <a:t>stijenke</a:t>
            </a:r>
            <a:r>
              <a:rPr lang="hr-HR" dirty="0"/>
              <a:t> krvnih žila tjeraju krv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175657" y="4982412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krv i međustanična tekućina čine </a:t>
            </a:r>
            <a:r>
              <a:rPr lang="hr-HR" b="1" dirty="0" err="1"/>
              <a:t>hemolimfu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150141" y="2129635"/>
            <a:ext cx="2120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člankonošci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puževi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školjkaši</a:t>
            </a:r>
          </a:p>
        </p:txBody>
      </p:sp>
      <p:cxnSp>
        <p:nvCxnSpPr>
          <p:cNvPr id="15" name="Ravni poveznik sa strelicom 14"/>
          <p:cNvCxnSpPr/>
          <p:nvPr/>
        </p:nvCxnSpPr>
        <p:spPr>
          <a:xfrm flipH="1">
            <a:off x="3502169" y="1572399"/>
            <a:ext cx="564291" cy="3412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>
            <a:off x="5522098" y="1578770"/>
            <a:ext cx="484199" cy="2949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1886" y="592183"/>
            <a:ext cx="598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PRIJENOS TVARI U TIJELU BESKRALJEŽNJAKA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AAF9F5-D2C0-4E9C-AC51-258ED771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1" y="1294943"/>
            <a:ext cx="2969623" cy="402231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90116" y="2337469"/>
            <a:ext cx="207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SPUŽVE I ŽARNJACI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96388" y="2736367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uzimaju kisik otopljen u vodi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58821" y="3096491"/>
            <a:ext cx="507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jednostavan prijenos </a:t>
            </a:r>
            <a:r>
              <a:rPr lang="hr-HR" dirty="0"/>
              <a:t>tvari od stanice do stanice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90116" y="1294943"/>
            <a:ext cx="208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VIRNJACI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96388" y="1783471"/>
            <a:ext cx="479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/>
              <a:t>izravan </a:t>
            </a:r>
            <a:r>
              <a:rPr lang="hr-HR" b="1" dirty="0"/>
              <a:t>prijenos </a:t>
            </a:r>
            <a:r>
              <a:rPr lang="hr-HR" dirty="0"/>
              <a:t>tvari između stanica i okoliša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21962" y="3573458"/>
            <a:ext cx="29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METILJI I TRAKAVICE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83473" y="4101737"/>
            <a:ext cx="45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hranu upijaju preko </a:t>
            </a:r>
            <a:r>
              <a:rPr lang="hr-HR" b="1" dirty="0"/>
              <a:t>površine</a:t>
            </a:r>
            <a:r>
              <a:rPr lang="hr-HR" dirty="0"/>
              <a:t> tijela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83473" y="4485225"/>
            <a:ext cx="478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energiju dobivaju procesom </a:t>
            </a:r>
            <a:r>
              <a:rPr lang="hr-HR" b="1" dirty="0"/>
              <a:t>vrenja</a:t>
            </a:r>
            <a:r>
              <a:rPr lang="hr-HR" dirty="0"/>
              <a:t> (anaerobni uvjeti)</a:t>
            </a:r>
          </a:p>
        </p:txBody>
      </p:sp>
    </p:spTree>
    <p:extLst>
      <p:ext uri="{BB962C8B-B14F-4D97-AF65-F5344CB8AC3E}">
        <p14:creationId xmlns:p14="http://schemas.microsoft.com/office/powerpoint/2010/main" val="38572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EBE41-A060-43AE-A0A3-A534A0DB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75" y="1773628"/>
            <a:ext cx="3593625" cy="267051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48342" y="1171351"/>
            <a:ext cx="605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PRIJENOS TVARI U HETEROTROFNIH PROTOKTISTA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216332" y="4861749"/>
            <a:ext cx="63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izmjenu</a:t>
            </a:r>
            <a:r>
              <a:rPr lang="hr-HR" dirty="0"/>
              <a:t> tvari i plinova obavljaju</a:t>
            </a:r>
            <a:r>
              <a:rPr lang="hr-HR" b="1" dirty="0"/>
              <a:t> membranom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216332" y="5234252"/>
            <a:ext cx="650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hranjive tvari </a:t>
            </a:r>
            <a:r>
              <a:rPr lang="hr-HR" dirty="0" smtClean="0"/>
              <a:t>razgrađuju </a:t>
            </a:r>
            <a:r>
              <a:rPr lang="hr-HR" dirty="0" smtClean="0"/>
              <a:t>se u </a:t>
            </a:r>
            <a:r>
              <a:rPr lang="hr-HR" dirty="0"/>
              <a:t>hranidbenim mjehurićima</a:t>
            </a:r>
          </a:p>
        </p:txBody>
      </p:sp>
    </p:spTree>
    <p:extLst>
      <p:ext uri="{BB962C8B-B14F-4D97-AF65-F5344CB8AC3E}">
        <p14:creationId xmlns:p14="http://schemas.microsoft.com/office/powerpoint/2010/main" val="23089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61554" y="670560"/>
            <a:ext cx="234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458525055"/>
              </p:ext>
            </p:extLst>
          </p:nvPr>
        </p:nvGraphicFramePr>
        <p:xfrm>
          <a:off x="548639" y="1114697"/>
          <a:ext cx="8273143" cy="465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avokutnik 4"/>
          <p:cNvSpPr/>
          <p:nvPr/>
        </p:nvSpPr>
        <p:spPr>
          <a:xfrm>
            <a:off x="548639" y="1445813"/>
            <a:ext cx="7454538" cy="505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3120968" y="2178928"/>
            <a:ext cx="3383280" cy="50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680502" y="2745465"/>
            <a:ext cx="2690950" cy="505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31" y="1367744"/>
            <a:ext cx="6396698" cy="44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226</Words>
  <Application>Microsoft Office PowerPoint</Application>
  <PresentationFormat>Prikaz na zaslonu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Wingdings</vt:lpstr>
      <vt:lpstr>Office Theme</vt:lpstr>
      <vt:lpstr>1_Office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Windows korisnik</cp:lastModifiedBy>
  <cp:revision>14</cp:revision>
  <dcterms:created xsi:type="dcterms:W3CDTF">2019-06-26T11:14:00Z</dcterms:created>
  <dcterms:modified xsi:type="dcterms:W3CDTF">2019-08-16T09:37:09Z</dcterms:modified>
</cp:coreProperties>
</file>